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5" r:id="rId4"/>
    <p:sldId id="266" r:id="rId5"/>
    <p:sldId id="268" r:id="rId6"/>
    <p:sldId id="269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</p:sldIdLst>
  <p:sldSz cx="12192000" cy="6858000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25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26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8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0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9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0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1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0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455F51"/>
                </a:solidFill>
              </a:rPr>
              <a:pPr/>
              <a:t>‹nr.›</a:t>
            </a:fld>
            <a:endParaRPr lang="en-US" dirty="0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8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5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5DC5B261-8843-42D1-AAFC-05E20E2D9B97}" type="datetimeFigureOut">
              <a:rPr lang="en-US" dirty="0"/>
              <a:pPr defTabSz="457200"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/>
              <a:pPr defTabSz="457200"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68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jnkuilen.agroxpertus.nl/DairyFarm/Introducti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Veevoeding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Blok 3: Voedermiddelen en analyse kuil/mais uitslag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9646920" y="5598621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Sijbren Mulder</a:t>
            </a:r>
          </a:p>
        </p:txBody>
      </p:sp>
    </p:spTree>
    <p:extLst>
      <p:ext uri="{BB962C8B-B14F-4D97-AF65-F5344CB8AC3E}">
        <p14:creationId xmlns:p14="http://schemas.microsoft.com/office/powerpoint/2010/main" val="3197333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Luzerne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Type voer:	ruwvoer met speciale kenmerken</a:t>
            </a:r>
          </a:p>
          <a:p>
            <a:r>
              <a:rPr lang="nl-NL" dirty="0"/>
              <a:t>Herkomst: 	Nederland en Noord Frankrijk</a:t>
            </a:r>
          </a:p>
          <a:p>
            <a:r>
              <a:rPr lang="nl-NL" dirty="0"/>
              <a:t>Ruw eiwit:	Gemiddeld (16%)</a:t>
            </a:r>
          </a:p>
          <a:p>
            <a:r>
              <a:rPr lang="nl-NL" dirty="0"/>
              <a:t>VEM:		erg laag</a:t>
            </a:r>
          </a:p>
          <a:p>
            <a:r>
              <a:rPr lang="nl-NL" dirty="0" err="1"/>
              <a:t>Ds</a:t>
            </a:r>
            <a:r>
              <a:rPr lang="nl-NL" dirty="0"/>
              <a:t>:		gedroogd, 85%</a:t>
            </a:r>
          </a:p>
          <a:p>
            <a:r>
              <a:rPr lang="nl-NL" dirty="0"/>
              <a:t>Bijzonderheden:	Wordt gevoerd voor de smakelijkheid en prik. Wordt ook regelmatig gevoerd aan (kleinere) kalveren</a:t>
            </a:r>
          </a:p>
          <a:p>
            <a:r>
              <a:rPr lang="nl-NL" dirty="0"/>
              <a:t>Prijs:		€350,00 per ton, Erg duur, veel concurrentie omdat het ook als paardenvoer wordt gebruikt.</a:t>
            </a:r>
          </a:p>
        </p:txBody>
      </p:sp>
      <p:pic>
        <p:nvPicPr>
          <p:cNvPr id="1026" name="Picture 2" descr="http://www.drogerijtimmerman.nl/afbeeldingen/2013/05/1ste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928" y="1"/>
            <a:ext cx="4767072" cy="357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413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Raapzaadschroot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Type voer:	Grondstof mengvoer, enkelvoudig krachtvoer</a:t>
            </a:r>
          </a:p>
          <a:p>
            <a:r>
              <a:rPr lang="nl-NL" dirty="0"/>
              <a:t>Herkomst: 	Europa</a:t>
            </a:r>
          </a:p>
          <a:p>
            <a:r>
              <a:rPr lang="nl-NL" dirty="0"/>
              <a:t>Ruw eiwit:	Hoog, en dan vooral onbestendig eiwit</a:t>
            </a:r>
          </a:p>
          <a:p>
            <a:r>
              <a:rPr lang="nl-NL" dirty="0"/>
              <a:t>VEM:		gemiddeld/vrij laag</a:t>
            </a:r>
          </a:p>
          <a:p>
            <a:r>
              <a:rPr lang="nl-NL" dirty="0" err="1"/>
              <a:t>Ds</a:t>
            </a:r>
            <a:r>
              <a:rPr lang="nl-NL" dirty="0"/>
              <a:t>:		85 – 90%</a:t>
            </a:r>
          </a:p>
          <a:p>
            <a:r>
              <a:rPr lang="nl-NL" dirty="0"/>
              <a:t>Bijzonderheden:	Wordt gebruikt voor eiwit aanvulling bij rantsoen met veel (onbestendige) maïs. Bevat minder eiwit dan soja en zal soja dan ook niet helemaal kunnen vervangen</a:t>
            </a:r>
          </a:p>
          <a:p>
            <a:r>
              <a:rPr lang="nl-NL" dirty="0"/>
              <a:t>Prijs:		21,70 per 100 kg</a:t>
            </a:r>
          </a:p>
        </p:txBody>
      </p:sp>
    </p:spTree>
    <p:extLst>
      <p:ext uri="{BB962C8B-B14F-4D97-AF65-F5344CB8AC3E}">
        <p14:creationId xmlns:p14="http://schemas.microsoft.com/office/powerpoint/2010/main" val="805911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Kuil analyse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Link naar een voorbeeld analyse</a:t>
            </a:r>
          </a:p>
          <a:p>
            <a:endParaRPr lang="nl-NL" dirty="0"/>
          </a:p>
          <a:p>
            <a:r>
              <a:rPr lang="nl-NL" dirty="0"/>
              <a:t>Zorg er voor dat je ook de streefwaarden van de belangrijkste elementen weet!</a:t>
            </a:r>
          </a:p>
          <a:p>
            <a:r>
              <a:rPr lang="nl-NL" dirty="0"/>
              <a:t>Gebruik deze voorbeeld </a:t>
            </a:r>
            <a:r>
              <a:rPr lang="nl-NL"/>
              <a:t>analyse daarvoor.</a:t>
            </a:r>
            <a:endParaRPr lang="nl-NL" dirty="0"/>
          </a:p>
          <a:p>
            <a:endParaRPr lang="nl-NL" dirty="0"/>
          </a:p>
          <a:p>
            <a:r>
              <a:rPr lang="nl-NL" dirty="0">
                <a:hlinkClick r:id="rId2"/>
              </a:rPr>
              <a:t>http://www.mijnkuilen.agroxpertus.nl/DairyFarm/Introductie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3319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Algemeen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Analyse per kg product</a:t>
            </a:r>
          </a:p>
          <a:p>
            <a:r>
              <a:rPr lang="nl-NL" dirty="0"/>
              <a:t>-	</a:t>
            </a:r>
            <a:r>
              <a:rPr lang="nl-NL" dirty="0" err="1"/>
              <a:t>ds</a:t>
            </a:r>
            <a:endParaRPr lang="nl-NL" dirty="0"/>
          </a:p>
          <a:p>
            <a:r>
              <a:rPr lang="nl-NL" dirty="0"/>
              <a:t>-	PH</a:t>
            </a:r>
          </a:p>
          <a:p>
            <a:r>
              <a:rPr lang="nl-NL" dirty="0"/>
              <a:t>Analyse per kg </a:t>
            </a:r>
            <a:r>
              <a:rPr lang="nl-NL" dirty="0" err="1"/>
              <a:t>ds</a:t>
            </a:r>
            <a:endParaRPr lang="nl-NL" dirty="0"/>
          </a:p>
          <a:p>
            <a:r>
              <a:rPr lang="nl-NL" dirty="0"/>
              <a:t>-	Alle andere (een koe vreet kg </a:t>
            </a:r>
            <a:r>
              <a:rPr lang="nl-NL" dirty="0" err="1"/>
              <a:t>ds</a:t>
            </a:r>
            <a:r>
              <a:rPr lang="nl-NL" dirty="0"/>
              <a:t>)</a:t>
            </a:r>
          </a:p>
          <a:p>
            <a:r>
              <a:rPr lang="nl-NL" dirty="0"/>
              <a:t>Gemiddelde: Het gemiddelde van dezelfde maaiperiode en met dezelfde grondsoort </a:t>
            </a:r>
          </a:p>
          <a:p>
            <a:r>
              <a:rPr lang="nl-NL" dirty="0"/>
              <a:t>Streefwaarde: Ook rekening houdende met dezelfde maaiperiode en dezelfde grondsoort</a:t>
            </a:r>
          </a:p>
        </p:txBody>
      </p:sp>
    </p:spTree>
    <p:extLst>
      <p:ext uri="{BB962C8B-B14F-4D97-AF65-F5344CB8AC3E}">
        <p14:creationId xmlns:p14="http://schemas.microsoft.com/office/powerpoint/2010/main" val="1434901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VEM (voedereenheid melk)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Berekende waarde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Energie waarde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VEM wordt ook gebruikt bij de energiebehoefte berekening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VEM waarde is afhankelijk van: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RC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Suiker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err="1"/>
              <a:t>Vc</a:t>
            </a:r>
            <a:r>
              <a:rPr lang="nl-NL" dirty="0"/>
              <a:t> 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Zetmeel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RE</a:t>
            </a:r>
          </a:p>
        </p:txBody>
      </p:sp>
    </p:spTree>
    <p:extLst>
      <p:ext uri="{BB962C8B-B14F-4D97-AF65-F5344CB8AC3E}">
        <p14:creationId xmlns:p14="http://schemas.microsoft.com/office/powerpoint/2010/main" val="2517450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DVE (Darm verteerbaar eiwit)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Berekende waarde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DVE geeft het hoeveelheid beschikbare eiwit op darm niveau weer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DVE is afhankelijk van: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Bestendig eiwit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Onbestendige energie</a:t>
            </a:r>
          </a:p>
        </p:txBody>
      </p:sp>
    </p:spTree>
    <p:extLst>
      <p:ext uri="{BB962C8B-B14F-4D97-AF65-F5344CB8AC3E}">
        <p14:creationId xmlns:p14="http://schemas.microsoft.com/office/powerpoint/2010/main" val="2682373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OEB (Onbestendige energie balans)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Berekende waarde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OEB geeft aan wat de verhouding is tussen onbestendig eiwit en onbestendige energie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Positieve OEB </a:t>
            </a:r>
            <a:r>
              <a:rPr lang="nl-NL" dirty="0">
                <a:sym typeface="Wingdings" panose="05000000000000000000" pitchFamily="2" charset="2"/>
              </a:rPr>
              <a:t> geeft aan dat er in verhouding meer </a:t>
            </a:r>
            <a:r>
              <a:rPr lang="nl-NL" dirty="0" err="1">
                <a:sym typeface="Wingdings" panose="05000000000000000000" pitchFamily="2" charset="2"/>
              </a:rPr>
              <a:t>penseiwit</a:t>
            </a:r>
            <a:r>
              <a:rPr lang="nl-NL" dirty="0">
                <a:sym typeface="Wingdings" panose="05000000000000000000" pitchFamily="2" charset="2"/>
              </a:rPr>
              <a:t> in het voedermiddel zit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ym typeface="Wingdings" panose="05000000000000000000" pitchFamily="2" charset="2"/>
              </a:rPr>
              <a:t>Negatieve OEB  geeft aan dat er in verhouding minder </a:t>
            </a:r>
            <a:r>
              <a:rPr lang="nl-NL" dirty="0" err="1">
                <a:sym typeface="Wingdings" panose="05000000000000000000" pitchFamily="2" charset="2"/>
              </a:rPr>
              <a:t>penseiwit</a:t>
            </a:r>
            <a:r>
              <a:rPr lang="nl-NL" dirty="0">
                <a:sym typeface="Wingdings" panose="05000000000000000000" pitchFamily="2" charset="2"/>
              </a:rPr>
              <a:t> in het voedermiddel zit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4252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PH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Zuurtegraad in de kuil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Bij een te lage PH dan is er vaak te veel boterzuur in de kuil, slechte conservering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7894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FOS (Fermenteerbare organische stof)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Energie wat op pens niveau vrij komt</a:t>
            </a:r>
          </a:p>
        </p:txBody>
      </p:sp>
    </p:spTree>
    <p:extLst>
      <p:ext uri="{BB962C8B-B14F-4D97-AF65-F5344CB8AC3E}">
        <p14:creationId xmlns:p14="http://schemas.microsoft.com/office/powerpoint/2010/main" val="2260929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SW (structuurwaarde)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Geeft aan hoeveel structuur er in de kuil zit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Te hoog dan is de kuil vaak te draag en slecht verteerbaar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NL" dirty="0"/>
              <a:t>Ook een lage VEM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Te laag, dan kan de kuil te snel reageren in de kuil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NL" dirty="0"/>
              <a:t>Vaak ook een hele hoge VEM</a:t>
            </a:r>
          </a:p>
        </p:txBody>
      </p:sp>
    </p:spTree>
    <p:extLst>
      <p:ext uri="{BB962C8B-B14F-4D97-AF65-F5344CB8AC3E}">
        <p14:creationId xmlns:p14="http://schemas.microsoft.com/office/powerpoint/2010/main" val="4241664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Snijma</a:t>
            </a:r>
            <a:r>
              <a:rPr lang="nl-NL" dirty="0" err="1"/>
              <a:t>ïs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Type voer:		Ruwvoer</a:t>
            </a:r>
          </a:p>
          <a:p>
            <a:r>
              <a:rPr lang="nl-NL" dirty="0"/>
              <a:t>Herkomst: 		Europa (Nederland)</a:t>
            </a:r>
          </a:p>
          <a:p>
            <a:r>
              <a:rPr lang="nl-NL" dirty="0"/>
              <a:t>Speciaal ingrediënt:	Zetmeel en structuur</a:t>
            </a:r>
          </a:p>
          <a:p>
            <a:r>
              <a:rPr lang="nl-NL" dirty="0"/>
              <a:t>Eiwit:			Laag</a:t>
            </a:r>
          </a:p>
          <a:p>
            <a:r>
              <a:rPr lang="nl-NL" dirty="0" err="1"/>
              <a:t>Vem</a:t>
            </a:r>
            <a:r>
              <a:rPr lang="nl-NL" dirty="0"/>
              <a:t>:			Wisselend, hoog voor ruwvoer</a:t>
            </a:r>
          </a:p>
          <a:p>
            <a:r>
              <a:rPr lang="nl-NL" dirty="0"/>
              <a:t>DS:			28-40%</a:t>
            </a:r>
          </a:p>
          <a:p>
            <a:r>
              <a:rPr lang="nl-NL" dirty="0"/>
              <a:t>Bijzonderheden:		Wordt vaak geteeld door veehouders zelf </a:t>
            </a:r>
          </a:p>
          <a:p>
            <a:r>
              <a:rPr lang="nl-NL" dirty="0"/>
              <a:t>Prijs:			60 euro per ton</a:t>
            </a:r>
          </a:p>
        </p:txBody>
      </p:sp>
      <p:pic>
        <p:nvPicPr>
          <p:cNvPr id="1026" name="Picture 2" descr="http://www.melkvee.nl/upload/nieuws/lightbox/f51ec06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47" y="0"/>
            <a:ext cx="5310554" cy="358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423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Meet resultaten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Dat zijn de cijfers die ook daadwerkelijk gemeten zijn.</a:t>
            </a:r>
          </a:p>
          <a:p>
            <a:endParaRPr lang="nl-NL" dirty="0"/>
          </a:p>
          <a:p>
            <a:r>
              <a:rPr lang="nl-NL" dirty="0"/>
              <a:t>NIR (Infrarood techniek)</a:t>
            </a:r>
          </a:p>
          <a:p>
            <a:pPr lvl="1"/>
            <a:r>
              <a:rPr lang="nl-NL" dirty="0"/>
              <a:t>Meest gebruikt</a:t>
            </a:r>
          </a:p>
          <a:p>
            <a:pPr lvl="1"/>
            <a:r>
              <a:rPr lang="nl-NL" dirty="0"/>
              <a:t>Relatief goedkoop</a:t>
            </a:r>
          </a:p>
          <a:p>
            <a:pPr lvl="1"/>
            <a:r>
              <a:rPr lang="nl-NL" dirty="0"/>
              <a:t>Mogelijkheid tot veel cijfers</a:t>
            </a:r>
          </a:p>
          <a:p>
            <a:pPr lvl="1"/>
            <a:r>
              <a:rPr lang="nl-NL" dirty="0"/>
              <a:t>Staat of valt met de juiste ijkcurves</a:t>
            </a:r>
          </a:p>
          <a:p>
            <a:pPr lvl="2"/>
            <a:r>
              <a:rPr lang="nl-NL" dirty="0"/>
              <a:t>Worden ook ieder jaar herijkt en </a:t>
            </a:r>
            <a:r>
              <a:rPr lang="nl-NL" dirty="0" err="1"/>
              <a:t>geupdate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7991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Belangrijke waarden meetresultaten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RAS (ruw As)</a:t>
            </a:r>
          </a:p>
          <a:p>
            <a:r>
              <a:rPr lang="nl-NL" dirty="0"/>
              <a:t>NH3 (Ammoniak) </a:t>
            </a:r>
          </a:p>
          <a:p>
            <a:r>
              <a:rPr lang="nl-NL" dirty="0"/>
              <a:t>RC</a:t>
            </a:r>
          </a:p>
          <a:p>
            <a:r>
              <a:rPr lang="nl-NL" dirty="0"/>
              <a:t>VC Os</a:t>
            </a:r>
          </a:p>
          <a:p>
            <a:r>
              <a:rPr lang="nl-NL" dirty="0"/>
              <a:t>RE (ruw eiwit)</a:t>
            </a:r>
          </a:p>
          <a:p>
            <a:r>
              <a:rPr lang="nl-NL" dirty="0"/>
              <a:t>Suiker</a:t>
            </a:r>
          </a:p>
          <a:p>
            <a:r>
              <a:rPr lang="nl-NL" dirty="0"/>
              <a:t>Zetmeel</a:t>
            </a:r>
          </a:p>
          <a:p>
            <a:r>
              <a:rPr lang="nl-NL" dirty="0"/>
              <a:t>NDF</a:t>
            </a:r>
          </a:p>
          <a:p>
            <a:r>
              <a:rPr lang="nl-NL" dirty="0"/>
              <a:t>ADF</a:t>
            </a:r>
          </a:p>
          <a:p>
            <a:r>
              <a:rPr lang="nl-NL" dirty="0"/>
              <a:t>ADL (lignine gehalte)</a:t>
            </a:r>
          </a:p>
        </p:txBody>
      </p:sp>
    </p:spTree>
    <p:extLst>
      <p:ext uri="{BB962C8B-B14F-4D97-AF65-F5344CB8AC3E}">
        <p14:creationId xmlns:p14="http://schemas.microsoft.com/office/powerpoint/2010/main" val="3428519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Mineralen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Belangrijkste elementen</a:t>
            </a:r>
          </a:p>
          <a:p>
            <a:pPr lvl="1"/>
            <a:r>
              <a:rPr lang="nl-NL" dirty="0"/>
              <a:t>Kalium</a:t>
            </a:r>
          </a:p>
          <a:p>
            <a:pPr lvl="1"/>
            <a:r>
              <a:rPr lang="nl-NL" dirty="0"/>
              <a:t>Magnesium</a:t>
            </a:r>
          </a:p>
          <a:p>
            <a:pPr lvl="1"/>
            <a:r>
              <a:rPr lang="nl-NL" dirty="0"/>
              <a:t>Calcium</a:t>
            </a:r>
          </a:p>
          <a:p>
            <a:pPr lvl="1"/>
            <a:r>
              <a:rPr lang="nl-NL" dirty="0"/>
              <a:t>Fosfor (i.v.m. kringloopwijzer)</a:t>
            </a:r>
          </a:p>
          <a:p>
            <a:pPr lvl="1"/>
            <a:r>
              <a:rPr lang="nl-NL" dirty="0"/>
              <a:t>Zwavel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1459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Excretie (BEX)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Voorraadberekening</a:t>
            </a:r>
          </a:p>
          <a:p>
            <a:pPr lvl="1"/>
            <a:r>
              <a:rPr lang="nl-NL" dirty="0"/>
              <a:t>Wordt gebruikt voor de BEX (verplicht)</a:t>
            </a:r>
          </a:p>
          <a:p>
            <a:pPr lvl="1"/>
            <a:r>
              <a:rPr lang="nl-NL" dirty="0"/>
              <a:t>Veehouder kan het zelf ook gebruiken voor de berekening van zijn ruwvoer hoeveelheid.</a:t>
            </a:r>
          </a:p>
        </p:txBody>
      </p:sp>
    </p:spTree>
    <p:extLst>
      <p:ext uri="{BB962C8B-B14F-4D97-AF65-F5344CB8AC3E}">
        <p14:creationId xmlns:p14="http://schemas.microsoft.com/office/powerpoint/2010/main" val="3777268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Aardappelpersvezels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Type voer:	Overig krachtvoer, nat bijproduct</a:t>
            </a:r>
          </a:p>
          <a:p>
            <a:r>
              <a:rPr lang="nl-NL" dirty="0"/>
              <a:t>Herkomst: 	Europa, vnl. Nederland</a:t>
            </a:r>
          </a:p>
          <a:p>
            <a:r>
              <a:rPr lang="nl-NL" dirty="0"/>
              <a:t>Zetmeel:	zeer hoog</a:t>
            </a:r>
          </a:p>
          <a:p>
            <a:r>
              <a:rPr lang="nl-NL" dirty="0"/>
              <a:t>Ruw eiwit:	Laag</a:t>
            </a:r>
          </a:p>
          <a:p>
            <a:r>
              <a:rPr lang="nl-NL" dirty="0" err="1"/>
              <a:t>Ds</a:t>
            </a:r>
            <a:r>
              <a:rPr lang="nl-NL" dirty="0"/>
              <a:t>:		16 %</a:t>
            </a:r>
          </a:p>
          <a:p>
            <a:r>
              <a:rPr lang="nl-NL" dirty="0"/>
              <a:t>Bijzonderheden:	Afdekken van maïs</a:t>
            </a:r>
          </a:p>
          <a:p>
            <a:r>
              <a:rPr lang="nl-NL" dirty="0"/>
              <a:t>Prijs:		€32,00 per ton</a:t>
            </a:r>
          </a:p>
        </p:txBody>
      </p:sp>
      <p:pic>
        <p:nvPicPr>
          <p:cNvPr id="2050" name="Picture 2" descr="Een gemakkelijk te bewaren, zetmeelrijk vochtig veevoer. Ideaal als afdekmiddel op andere producte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663" y="-59267"/>
            <a:ext cx="5404338" cy="469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7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Maïsmeel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Type voer:	Enkelvoudig krachtvoer, mengvoergrondstof</a:t>
            </a:r>
          </a:p>
          <a:p>
            <a:r>
              <a:rPr lang="nl-NL" dirty="0"/>
              <a:t>Herkomst: 	Europa,</a:t>
            </a:r>
          </a:p>
          <a:p>
            <a:r>
              <a:rPr lang="nl-NL" dirty="0"/>
              <a:t>Zetmeel:	hoog</a:t>
            </a:r>
          </a:p>
          <a:p>
            <a:r>
              <a:rPr lang="nl-NL" dirty="0"/>
              <a:t>Ruw eiwit:	Laag</a:t>
            </a:r>
          </a:p>
          <a:p>
            <a:r>
              <a:rPr lang="nl-NL" dirty="0" err="1"/>
              <a:t>Ds</a:t>
            </a:r>
            <a:r>
              <a:rPr lang="nl-NL" dirty="0"/>
              <a:t>:		85-90 %</a:t>
            </a:r>
          </a:p>
          <a:p>
            <a:r>
              <a:rPr lang="nl-NL" dirty="0"/>
              <a:t>Bijzonderheden:	Goed aanvulling bij eiwitrijk gras(kuil) melkproductie en melkeiwit stimulerend</a:t>
            </a:r>
          </a:p>
          <a:p>
            <a:r>
              <a:rPr lang="nl-NL" dirty="0"/>
              <a:t>Prijs:		€19, per 100 kg</a:t>
            </a:r>
          </a:p>
          <a:p>
            <a:endParaRPr lang="nl-NL" dirty="0"/>
          </a:p>
        </p:txBody>
      </p:sp>
      <p:pic>
        <p:nvPicPr>
          <p:cNvPr id="3074" name="Picture 2" descr="http://www.flevobaits.nl/style/Maisme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554" y="0"/>
            <a:ext cx="4595446" cy="34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615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Graskuil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Type voer:	Ruwvoer</a:t>
            </a:r>
          </a:p>
          <a:p>
            <a:r>
              <a:rPr lang="nl-NL" dirty="0"/>
              <a:t>Herkomst: 	NL</a:t>
            </a:r>
          </a:p>
          <a:p>
            <a:r>
              <a:rPr lang="nl-NL" dirty="0"/>
              <a:t>Zetmeel:	Geen</a:t>
            </a:r>
          </a:p>
          <a:p>
            <a:r>
              <a:rPr lang="nl-NL" dirty="0"/>
              <a:t>Suiker:		Van 0 tot zeer hoog</a:t>
            </a:r>
          </a:p>
          <a:p>
            <a:r>
              <a:rPr lang="nl-NL" dirty="0"/>
              <a:t>Ruw eiwit:	Wisselend</a:t>
            </a:r>
          </a:p>
          <a:p>
            <a:r>
              <a:rPr lang="nl-NL" dirty="0" err="1"/>
              <a:t>Ds</a:t>
            </a:r>
            <a:r>
              <a:rPr lang="nl-NL" dirty="0"/>
              <a:t>:		30-50%</a:t>
            </a:r>
          </a:p>
          <a:p>
            <a:r>
              <a:rPr lang="nl-NL" dirty="0"/>
              <a:t>Bijzonderheden:	Sterk wisselende kwaliteit, afhankelijk van grasbestand, weersomstandigheden en zorg veehouder</a:t>
            </a:r>
          </a:p>
          <a:p>
            <a:r>
              <a:rPr lang="nl-NL" dirty="0"/>
              <a:t>Prijs:		15-20 cent per kg </a:t>
            </a:r>
            <a:r>
              <a:rPr lang="nl-NL" dirty="0" err="1"/>
              <a:t>ds</a:t>
            </a:r>
            <a:endParaRPr lang="nl-NL" dirty="0"/>
          </a:p>
          <a:p>
            <a:endParaRPr lang="nl-NL" dirty="0"/>
          </a:p>
        </p:txBody>
      </p:sp>
      <p:pic>
        <p:nvPicPr>
          <p:cNvPr id="4098" name="Picture 2" descr="http://www.betonpleats.nl/images/11-03-28%20foto%20wintervoorraad%20graskuil%2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309" y="0"/>
            <a:ext cx="4923692" cy="369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02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2104" y="394977"/>
            <a:ext cx="10058400" cy="1450757"/>
          </a:xfrm>
        </p:spPr>
        <p:txBody>
          <a:bodyPr/>
          <a:lstStyle/>
          <a:p>
            <a:r>
              <a:rPr lang="nl-NL" dirty="0"/>
              <a:t>Sojaschroot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Type voer:	Enkelvoudig krachtvoer, mengvoergrondstof</a:t>
            </a:r>
          </a:p>
          <a:p>
            <a:r>
              <a:rPr lang="nl-NL" dirty="0"/>
              <a:t>Herkomst: 	Zuid Amerika</a:t>
            </a:r>
          </a:p>
          <a:p>
            <a:r>
              <a:rPr lang="nl-NL" dirty="0"/>
              <a:t>Ruw eiwit:	zeer hoog, is verkrijgbaar met verschillende hoeveelheid eiwit, 44% is algemeen in Nl. Is ook te koop als bestendige sojaschroot met veel bestendig eiwit</a:t>
            </a:r>
          </a:p>
          <a:p>
            <a:r>
              <a:rPr lang="nl-NL" dirty="0"/>
              <a:t>Bijzonderheden:	Kritisch door grote afstand wat per schip overbrugd. GMO is moeilijk te controleren. Europees is er (nog) geen alternatief product met zo’n hoog ruw eiwit.</a:t>
            </a:r>
          </a:p>
          <a:p>
            <a:r>
              <a:rPr lang="nl-NL" dirty="0"/>
              <a:t>Prijs:		30 euro per ton, erg afhankelijk van dollarkoers.</a:t>
            </a:r>
          </a:p>
          <a:p>
            <a:endParaRPr lang="nl-NL" dirty="0"/>
          </a:p>
        </p:txBody>
      </p:sp>
      <p:pic>
        <p:nvPicPr>
          <p:cNvPr id="2050" name="Picture 2" descr="http://farmers4all.nl/media/images/product/thumbs_350/soya_farmers4all_804893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0"/>
            <a:ext cx="3505200" cy="26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68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Bierbostel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Type voer:	Overig krachtvoer, nat bijproduct</a:t>
            </a:r>
          </a:p>
          <a:p>
            <a:r>
              <a:rPr lang="nl-NL" dirty="0"/>
              <a:t>Herkomst: 	Europa, vnl. Nederland en Duitsland</a:t>
            </a:r>
          </a:p>
          <a:p>
            <a:r>
              <a:rPr lang="nl-NL" dirty="0"/>
              <a:t>Zetmeel:	Niets</a:t>
            </a:r>
          </a:p>
          <a:p>
            <a:r>
              <a:rPr lang="nl-NL" dirty="0"/>
              <a:t>Ruw eiwit:	gemiddeld hoog</a:t>
            </a:r>
          </a:p>
          <a:p>
            <a:r>
              <a:rPr lang="nl-NL" dirty="0"/>
              <a:t>VEM:		Relatief laag voor een krachtvoer</a:t>
            </a:r>
          </a:p>
          <a:p>
            <a:r>
              <a:rPr lang="nl-NL" dirty="0" err="1"/>
              <a:t>Ds</a:t>
            </a:r>
            <a:r>
              <a:rPr lang="nl-NL" dirty="0"/>
              <a:t>:		22 %</a:t>
            </a:r>
          </a:p>
          <a:p>
            <a:r>
              <a:rPr lang="nl-NL" dirty="0"/>
              <a:t>Bijzonderheden:	Heeft een specifieke werking wat niet is bewezen. Hierdoor is er eigenlijk altijd een tekort. In de zomer is er meer beschikbaar door hogere bierconsumptie</a:t>
            </a:r>
          </a:p>
          <a:p>
            <a:r>
              <a:rPr lang="nl-NL" dirty="0"/>
              <a:t>Prijs:		€50,00 per ton (107% van de voederwaarde)</a:t>
            </a:r>
          </a:p>
          <a:p>
            <a:endParaRPr lang="nl-NL" dirty="0"/>
          </a:p>
        </p:txBody>
      </p:sp>
      <p:pic>
        <p:nvPicPr>
          <p:cNvPr id="3074" name="Picture 2" descr="http://www.gedizo.nl/images/content/0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90" y="0"/>
            <a:ext cx="4034110" cy="302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511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Corngold</a:t>
            </a:r>
            <a:r>
              <a:rPr lang="nl-NL" dirty="0"/>
              <a:t> (</a:t>
            </a:r>
            <a:r>
              <a:rPr lang="nl-NL" dirty="0" err="1"/>
              <a:t>amygold</a:t>
            </a:r>
            <a:r>
              <a:rPr lang="nl-NL" dirty="0"/>
              <a:t>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Type voer:	Overig krachtvoer, nat bijproduct</a:t>
            </a:r>
          </a:p>
          <a:p>
            <a:r>
              <a:rPr lang="nl-NL" dirty="0"/>
              <a:t>Herkomst: 	Europa, vnl. Nederland en Duitsland</a:t>
            </a:r>
          </a:p>
          <a:p>
            <a:r>
              <a:rPr lang="nl-NL" dirty="0"/>
              <a:t>Zetmeel:	Hoog</a:t>
            </a:r>
          </a:p>
          <a:p>
            <a:r>
              <a:rPr lang="nl-NL" dirty="0"/>
              <a:t>Ruw eiwit:</a:t>
            </a:r>
            <a:r>
              <a:rPr lang="nl-NL"/>
              <a:t>	Redelijk hoog</a:t>
            </a:r>
            <a:endParaRPr lang="nl-NL" dirty="0"/>
          </a:p>
          <a:p>
            <a:r>
              <a:rPr lang="nl-NL" dirty="0"/>
              <a:t>VEM:		Hoog</a:t>
            </a:r>
          </a:p>
          <a:p>
            <a:r>
              <a:rPr lang="nl-NL" dirty="0" err="1"/>
              <a:t>Ds</a:t>
            </a:r>
            <a:r>
              <a:rPr lang="nl-NL" dirty="0"/>
              <a:t>:		42 %</a:t>
            </a:r>
          </a:p>
          <a:p>
            <a:r>
              <a:rPr lang="nl-NL" dirty="0"/>
              <a:t>Bijzonderheden:	Bij slecht afdekken gevoelig voor verliezen. Hoog P gehalte waardoor de vraag sterk wordt verlaagd i.v.m. mestwetgeving en kringloopwijzer.</a:t>
            </a:r>
          </a:p>
          <a:p>
            <a:r>
              <a:rPr lang="nl-NL" dirty="0"/>
              <a:t>Prijs:		€42,00 per ton (79% van de voederwaarde)</a:t>
            </a:r>
          </a:p>
          <a:p>
            <a:endParaRPr lang="nl-NL" dirty="0"/>
          </a:p>
        </p:txBody>
      </p:sp>
      <p:pic>
        <p:nvPicPr>
          <p:cNvPr id="4098" name="Picture 2" descr="https://encrypted-tbn1.gstatic.com/images?q=tbn:ANd9GcRRhH4sHWUVeQwgHPvrewRaOOOtKUXmOKvvTCOqL6XPItpgGHK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657" y="0"/>
            <a:ext cx="4663343" cy="349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215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Bietenperspulp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Type voer:	Overig krachtvoer, nat bijproduct</a:t>
            </a:r>
          </a:p>
          <a:p>
            <a:r>
              <a:rPr lang="nl-NL" dirty="0"/>
              <a:t>Herkomst: 	Europa, vnl. Nederland en Duitsland</a:t>
            </a:r>
          </a:p>
          <a:p>
            <a:r>
              <a:rPr lang="nl-NL" dirty="0"/>
              <a:t>Zetmeel:	Niets, bevat pectine</a:t>
            </a:r>
          </a:p>
          <a:p>
            <a:r>
              <a:rPr lang="nl-NL" dirty="0"/>
              <a:t>Ruw eiwit:	Laag</a:t>
            </a:r>
          </a:p>
          <a:p>
            <a:r>
              <a:rPr lang="nl-NL" dirty="0"/>
              <a:t>VEM:		Hoog</a:t>
            </a:r>
          </a:p>
          <a:p>
            <a:r>
              <a:rPr lang="nl-NL" dirty="0" err="1"/>
              <a:t>Ds</a:t>
            </a:r>
            <a:r>
              <a:rPr lang="nl-NL" dirty="0"/>
              <a:t>:		26 %</a:t>
            </a:r>
          </a:p>
          <a:p>
            <a:r>
              <a:rPr lang="nl-NL" dirty="0"/>
              <a:t>Bijzonderheden:	Sterk </a:t>
            </a:r>
            <a:r>
              <a:rPr lang="nl-NL" dirty="0" err="1"/>
              <a:t>melkdrijvend</a:t>
            </a:r>
            <a:r>
              <a:rPr lang="nl-NL" dirty="0"/>
              <a:t>. Past erg goed bij eiwitrijke graskuil of </a:t>
            </a:r>
            <a:r>
              <a:rPr lang="nl-NL" dirty="0" err="1"/>
              <a:t>najaarsgras</a:t>
            </a:r>
            <a:r>
              <a:rPr lang="nl-NL" dirty="0"/>
              <a:t> omdat daar veel eiwit in zit</a:t>
            </a:r>
          </a:p>
          <a:p>
            <a:r>
              <a:rPr lang="nl-NL" dirty="0"/>
              <a:t>Prijs:		€51,00 per ton, is op dit moment  niet leverbaar omdat het alleen tijdens de bietencampagne wordt geleverd.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549" y="0"/>
            <a:ext cx="4301451" cy="32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48604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3448</TotalTime>
  <Words>390</Words>
  <Application>Microsoft Office PowerPoint</Application>
  <PresentationFormat>Breedbeeld</PresentationFormat>
  <Paragraphs>165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Calibri</vt:lpstr>
      <vt:lpstr>Calibri Light</vt:lpstr>
      <vt:lpstr>Wingdings</vt:lpstr>
      <vt:lpstr>Terugblik</vt:lpstr>
      <vt:lpstr>Veevoeding</vt:lpstr>
      <vt:lpstr>Snijmaïs</vt:lpstr>
      <vt:lpstr>Aardappelpersvezels</vt:lpstr>
      <vt:lpstr>Maïsmeel</vt:lpstr>
      <vt:lpstr>Graskuil</vt:lpstr>
      <vt:lpstr>Sojaschroot</vt:lpstr>
      <vt:lpstr>Bierbostel</vt:lpstr>
      <vt:lpstr>Corngold (amygold)</vt:lpstr>
      <vt:lpstr>Bietenperspulp</vt:lpstr>
      <vt:lpstr>Luzerne</vt:lpstr>
      <vt:lpstr>Raapzaadschroot</vt:lpstr>
      <vt:lpstr>Kuil analyse</vt:lpstr>
      <vt:lpstr>Algemeen</vt:lpstr>
      <vt:lpstr>VEM (voedereenheid melk)</vt:lpstr>
      <vt:lpstr>DVE (Darm verteerbaar eiwit)</vt:lpstr>
      <vt:lpstr>OEB (Onbestendige energie balans)</vt:lpstr>
      <vt:lpstr>PH</vt:lpstr>
      <vt:lpstr>FOS (Fermenteerbare organische stof)</vt:lpstr>
      <vt:lpstr>SW (structuurwaarde)</vt:lpstr>
      <vt:lpstr>Meet resultaten</vt:lpstr>
      <vt:lpstr>Belangrijke waarden meetresultaten</vt:lpstr>
      <vt:lpstr>Mineralen</vt:lpstr>
      <vt:lpstr>Excretie (BEX)</vt:lpstr>
    </vt:vector>
  </TitlesOfParts>
  <Company>Clusius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Veevoeding</dc:title>
  <dc:creator>Sijbren Mulder</dc:creator>
  <cp:lastModifiedBy>sijbren Mulder</cp:lastModifiedBy>
  <cp:revision>48</cp:revision>
  <cp:lastPrinted>2015-11-23T10:53:06Z</cp:lastPrinted>
  <dcterms:created xsi:type="dcterms:W3CDTF">2015-09-30T10:25:55Z</dcterms:created>
  <dcterms:modified xsi:type="dcterms:W3CDTF">2016-04-21T07:36:46Z</dcterms:modified>
</cp:coreProperties>
</file>